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447" r:id="rId2"/>
    <p:sldId id="486" r:id="rId3"/>
    <p:sldId id="487" r:id="rId4"/>
    <p:sldId id="454" r:id="rId5"/>
    <p:sldId id="461" r:id="rId6"/>
    <p:sldId id="333" r:id="rId7"/>
    <p:sldId id="457" r:id="rId8"/>
    <p:sldId id="458" r:id="rId9"/>
    <p:sldId id="459" r:id="rId10"/>
    <p:sldId id="449" r:id="rId11"/>
    <p:sldId id="460" r:id="rId12"/>
    <p:sldId id="448" r:id="rId13"/>
    <p:sldId id="450" r:id="rId14"/>
    <p:sldId id="451" r:id="rId15"/>
    <p:sldId id="452" r:id="rId16"/>
    <p:sldId id="462" r:id="rId17"/>
    <p:sldId id="463" r:id="rId18"/>
    <p:sldId id="483" r:id="rId19"/>
    <p:sldId id="485" r:id="rId20"/>
    <p:sldId id="464" r:id="rId21"/>
    <p:sldId id="465" r:id="rId22"/>
    <p:sldId id="476" r:id="rId23"/>
    <p:sldId id="466" r:id="rId24"/>
    <p:sldId id="467" r:id="rId25"/>
    <p:sldId id="468" r:id="rId26"/>
    <p:sldId id="469" r:id="rId27"/>
    <p:sldId id="484" r:id="rId28"/>
    <p:sldId id="477" r:id="rId29"/>
    <p:sldId id="482" r:id="rId30"/>
    <p:sldId id="478" r:id="rId31"/>
    <p:sldId id="479" r:id="rId32"/>
    <p:sldId id="480" r:id="rId33"/>
    <p:sldId id="470" r:id="rId34"/>
  </p:sldIdLst>
  <p:sldSz cx="9144000" cy="6858000" type="screen4x3"/>
  <p:notesSz cx="6954838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C8E0EC3-B18D-4051-A4C3-428E493BBB1E}">
          <p14:sldIdLst>
            <p14:sldId id="447"/>
            <p14:sldId id="486"/>
            <p14:sldId id="487"/>
            <p14:sldId id="454"/>
            <p14:sldId id="461"/>
            <p14:sldId id="333"/>
            <p14:sldId id="457"/>
            <p14:sldId id="458"/>
            <p14:sldId id="459"/>
            <p14:sldId id="449"/>
            <p14:sldId id="460"/>
            <p14:sldId id="448"/>
            <p14:sldId id="450"/>
            <p14:sldId id="451"/>
            <p14:sldId id="452"/>
            <p14:sldId id="462"/>
            <p14:sldId id="463"/>
            <p14:sldId id="483"/>
            <p14:sldId id="485"/>
            <p14:sldId id="464"/>
            <p14:sldId id="465"/>
            <p14:sldId id="476"/>
            <p14:sldId id="466"/>
            <p14:sldId id="467"/>
            <p14:sldId id="468"/>
            <p14:sldId id="469"/>
            <p14:sldId id="484"/>
            <p14:sldId id="477"/>
            <p14:sldId id="482"/>
            <p14:sldId id="478"/>
            <p14:sldId id="479"/>
            <p14:sldId id="480"/>
            <p14:sldId id="470"/>
          </p14:sldIdLst>
        </p14:section>
        <p14:section name="Untitled Section" id="{753E36FC-9CC1-444A-9FA8-6A5913E5CBA7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144">
          <p15:clr>
            <a:srgbClr val="A4A3A4"/>
          </p15:clr>
        </p15:guide>
        <p15:guide id="2" pos="307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cbrandon chisanga" initials="Mc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2C2C2"/>
    <a:srgbClr val="FFFF00"/>
    <a:srgbClr val="00FF00"/>
    <a:srgbClr val="FF3300"/>
    <a:srgbClr val="3333CC"/>
    <a:srgbClr val="2B0BB5"/>
    <a:srgbClr val="F9D3F4"/>
    <a:srgbClr val="FFFFCC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97" autoAdjust="0"/>
    <p:restoredTop sz="86807" autoAdjust="0"/>
  </p:normalViewPr>
  <p:slideViewPr>
    <p:cSldViewPr>
      <p:cViewPr varScale="1">
        <p:scale>
          <a:sx n="63" d="100"/>
          <a:sy n="63" d="100"/>
        </p:scale>
        <p:origin x="-1362" y="-114"/>
      </p:cViewPr>
      <p:guideLst>
        <p:guide orient="horz" pos="144"/>
        <p:guide pos="30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6215A80-4C7C-4D39-93F7-BDBAF25AC502}" type="datetimeFigureOut">
              <a:rPr lang="en-US"/>
              <a:pPr>
                <a:defRPr/>
              </a:pPr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FD561F9-DBE0-4E19-8D7D-7B617E40B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65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84FECFE-6865-4E72-BB37-7B300B75DF5E}" type="datetimeFigureOut">
              <a:rPr lang="en-US"/>
              <a:pPr>
                <a:defRPr/>
              </a:pPr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2930" tIns="46465" rIns="92930" bIns="46465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64B081B-19F5-42B1-B8E5-282FA5387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263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50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897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48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21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72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14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95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70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9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B081B-19F5-42B1-B8E5-282FA5387B8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83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4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75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371600"/>
            <a:ext cx="215265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371600"/>
            <a:ext cx="6305550" cy="480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1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84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1321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200" y="1371600"/>
            <a:ext cx="28194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371600"/>
            <a:ext cx="28194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5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53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25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28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8758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1183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371600"/>
            <a:ext cx="2590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24200" y="1371600"/>
            <a:ext cx="57912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5" descr="logo1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0" y="6521450"/>
            <a:ext cx="3505200" cy="3365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05200" y="6521450"/>
            <a:ext cx="2971800" cy="33655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7000" y="6521450"/>
            <a:ext cx="2667000" cy="3365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2" name="TextBox 14"/>
          <p:cNvSpPr txBox="1">
            <a:spLocks noChangeArrowheads="1"/>
          </p:cNvSpPr>
          <p:nvPr/>
        </p:nvSpPr>
        <p:spPr bwMode="auto">
          <a:xfrm>
            <a:off x="6865938" y="6494463"/>
            <a:ext cx="2133600" cy="3381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</a:rPr>
              <a:t>www.iita.org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33400" y="6553200"/>
            <a:ext cx="2590800" cy="304800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 member of CGIAR consortium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68375" y="1186173"/>
            <a:ext cx="7543800" cy="18811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Africa Rising going to scale in Eastern Zambia 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/>
            </a:r>
            <a:b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" y="3503456"/>
            <a:ext cx="8305800" cy="646331"/>
          </a:xfrm>
          <a:prstGeom prst="rect">
            <a:avLst/>
          </a:prstGeom>
          <a:solidFill>
            <a:srgbClr val="ED7D31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ANNUAL REVIEW AND PLANNING MEETING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LUSAKA, 29-31 AUGUST 2016</a:t>
            </a:r>
            <a:endParaRPr lang="en-GB" b="1" kern="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3042049" y="4416090"/>
            <a:ext cx="3720629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Dr. David Chikoye, IITA</a:t>
            </a:r>
          </a:p>
          <a:p>
            <a:pPr eaLnBrk="1" hangingPunct="1"/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Dr. Moses </a:t>
            </a:r>
            <a:r>
              <a:rPr lang="en-GB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Siambi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ICRISAT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Dr. Patrick </a:t>
            </a:r>
            <a:r>
              <a:rPr lang="en-GB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Okori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ICRISAT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Kennedy </a:t>
            </a:r>
            <a:r>
              <a:rPr lang="en-GB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Kanenga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ZARI</a:t>
            </a:r>
          </a:p>
          <a:p>
            <a:pPr eaLnBrk="1" hangingPunct="1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David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Chisanga,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IITA</a:t>
            </a:r>
          </a:p>
          <a:p>
            <a:pPr eaLnBrk="1" hangingPunct="1"/>
            <a:r>
              <a:rPr lang="en-GB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Oswin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Madzonga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ICRISAT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3500" y="5480050"/>
            <a:ext cx="1422400" cy="9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1368948"/>
              </p:ext>
            </p:extLst>
          </p:nvPr>
        </p:nvGraphicFramePr>
        <p:xfrm>
          <a:off x="6678" y="5727887"/>
          <a:ext cx="211455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Bitmap Image" r:id="rId6" imgW="2104762" imgH="609524" progId="PBrush">
                  <p:embed/>
                </p:oleObj>
              </mc:Choice>
              <mc:Fallback>
                <p:oleObj name="Bitmap Image" r:id="rId6" imgW="2104762" imgH="609524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8" y="5727887"/>
                        <a:ext cx="2114550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447800" y="-69440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b="1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(a)Seed Road Map for Groundnuts</a:t>
            </a:r>
            <a:endParaRPr lang="en-GB" b="1" kern="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4332485"/>
              </p:ext>
            </p:extLst>
          </p:nvPr>
        </p:nvGraphicFramePr>
        <p:xfrm>
          <a:off x="0" y="838200"/>
          <a:ext cx="9067800" cy="5675048"/>
        </p:xfrm>
        <a:graphic>
          <a:graphicData uri="http://schemas.openxmlformats.org/drawingml/2006/table">
            <a:tbl>
              <a:tblPr/>
              <a:tblGrid>
                <a:gridCol w="1371600"/>
                <a:gridCol w="1206499"/>
                <a:gridCol w="711200"/>
                <a:gridCol w="679530"/>
                <a:gridCol w="831770"/>
                <a:gridCol w="867887"/>
                <a:gridCol w="975248"/>
                <a:gridCol w="724410"/>
                <a:gridCol w="981413"/>
                <a:gridCol w="718243"/>
              </a:tblGrid>
              <a:tr h="14784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New  </a:t>
                      </a:r>
                      <a:r>
                        <a:rPr lang="en-GB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varieties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 Area to be </a:t>
                      </a:r>
                      <a:r>
                        <a:rPr lang="en-GB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covered (ha)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 seed 2016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 seed 2017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Foundation seed (1</a:t>
                      </a:r>
                      <a:r>
                        <a:rPr lang="en-GB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 2017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Foundation (2) seed 2018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8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Area (ha)</a:t>
                      </a:r>
                      <a:endParaRPr lang="en-US" sz="1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Prodn</a:t>
                      </a:r>
                      <a:r>
                        <a:rPr lang="en-GB" sz="14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(Ton)</a:t>
                      </a:r>
                      <a:endParaRPr lang="en-US" sz="1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Area (ha)</a:t>
                      </a:r>
                      <a:endParaRPr lang="en-US" sz="1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Prodn</a:t>
                      </a:r>
                      <a:r>
                        <a:rPr lang="en-GB" sz="14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(Tons)</a:t>
                      </a:r>
                      <a:endParaRPr lang="en-US" sz="1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Area (ha)</a:t>
                      </a:r>
                      <a:endParaRPr lang="en-US" sz="1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Prodn</a:t>
                      </a:r>
                      <a:r>
                        <a:rPr lang="en-GB" sz="14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(Ton)</a:t>
                      </a:r>
                      <a:endParaRPr lang="en-US" sz="1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Area (ha)</a:t>
                      </a:r>
                      <a:endParaRPr lang="en-US" sz="1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Prodn</a:t>
                      </a:r>
                      <a:r>
                        <a:rPr lang="en-GB" sz="14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(Tons)</a:t>
                      </a:r>
                      <a:endParaRPr lang="en-US" sz="14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78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MGV 6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0.1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0.1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0.9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78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MGV 7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0.1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0.1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0.9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7253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WAMUSANGA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67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0.4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0.75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3.0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2.4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78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WAZITATU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67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0.4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0.75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3.0</a:t>
                      </a:r>
                      <a:endParaRPr lang="en-US" sz="1800" i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2.4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78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LUPANDE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67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0.4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0.75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2.4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4.0</a:t>
                      </a:r>
                      <a:endParaRPr lang="en-US" sz="18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78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en-GB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Totals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301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1.7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1.4</a:t>
                      </a:r>
                      <a:endParaRPr lang="en-US" sz="18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5.0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4.05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9.2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16.0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22.0</a:t>
                      </a:r>
                      <a:endParaRPr lang="en-US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19051" marR="19051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95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4380223"/>
              </p:ext>
            </p:extLst>
          </p:nvPr>
        </p:nvGraphicFramePr>
        <p:xfrm>
          <a:off x="-2" y="990600"/>
          <a:ext cx="9067802" cy="5452600"/>
        </p:xfrm>
        <a:graphic>
          <a:graphicData uri="http://schemas.openxmlformats.org/drawingml/2006/table">
            <a:tbl>
              <a:tblPr/>
              <a:tblGrid>
                <a:gridCol w="1219202"/>
                <a:gridCol w="1295400"/>
                <a:gridCol w="838200"/>
                <a:gridCol w="1219200"/>
                <a:gridCol w="609600"/>
                <a:gridCol w="914400"/>
                <a:gridCol w="609600"/>
                <a:gridCol w="762000"/>
                <a:gridCol w="788990"/>
                <a:gridCol w="811210"/>
              </a:tblGrid>
              <a:tr h="75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to be covered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Seed Production (tons) per variety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 and Seed Production (tons)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43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09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Released varieties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Breeder seed 2016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Breeder seed 2017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Foundation seed (1)2017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Certified 2018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65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(tons)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(Tons)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(tons)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 (ha)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(tons)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09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ICEAP 01415/15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500000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50.0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5,000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Totals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500000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4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50.0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5,000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GB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219200" y="228600"/>
            <a:ext cx="6477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2800" b="1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(b)Seed Road Map for Pigeon pea</a:t>
            </a:r>
            <a:endParaRPr lang="en-GB" sz="2800" b="1" kern="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6249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228600"/>
            <a:ext cx="8458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2800" b="1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(c) Seed Road Map for Soybeans and Cowpeas</a:t>
            </a:r>
            <a:endParaRPr lang="en-GB" sz="2800" b="1" kern="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663557"/>
              </p:ext>
            </p:extLst>
          </p:nvPr>
        </p:nvGraphicFramePr>
        <p:xfrm>
          <a:off x="0" y="735452"/>
          <a:ext cx="9144001" cy="612254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19200"/>
                <a:gridCol w="1219200"/>
                <a:gridCol w="926634"/>
                <a:gridCol w="1240794"/>
                <a:gridCol w="1002562"/>
                <a:gridCol w="1300353"/>
                <a:gridCol w="943003"/>
                <a:gridCol w="1292255"/>
              </a:tblGrid>
              <a:tr h="719723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Crop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Seed class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year 1: 2015/2016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Year 2: 2016/2017</a:t>
                      </a:r>
                    </a:p>
                    <a:p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</a:t>
                      </a:r>
                    </a:p>
                    <a:p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32647">
                <a:tc>
                  <a:txBody>
                    <a:bodyPr/>
                    <a:lstStyle/>
                    <a:p>
                      <a:endParaRPr lang="en-GB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Area(ha)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Production (tons)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Area(ha)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Production (tons)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Area(ha)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Production (tons)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68931">
                <a:tc rowSpan="4"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soybean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689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Basic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958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certified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689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4.5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164.5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331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169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342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95885">
                <a:tc rowSpan="4"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cowpea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689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Basic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958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Certified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320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068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161.5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323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163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326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440994" y="11269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4200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1972" y="64461"/>
            <a:ext cx="6019800" cy="685800"/>
          </a:xfrm>
        </p:spPr>
        <p:txBody>
          <a:bodyPr/>
          <a:lstStyle/>
          <a:p>
            <a:r>
              <a:rPr lang="en-GB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 Breeder </a:t>
            </a:r>
            <a:r>
              <a:rPr lang="en-GB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production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10668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Multiplication of groundnut breeder seed at </a:t>
            </a:r>
            <a:r>
              <a:rPr lang="en-GB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Kakuya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farmer in Malawi by ICRISAT.  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4" descr="Description: F:\ \Kakuyu Pics\20160216_1042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154621"/>
            <a:ext cx="4114800" cy="317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5355022"/>
            <a:ext cx="36385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Wazitatu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variety at </a:t>
            </a:r>
            <a:r>
              <a:rPr lang="en-GB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Kakuyu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farms: Photo by ICRISAT staff</a:t>
            </a:r>
            <a:r>
              <a:rPr lang="x-non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x-non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300" y="2154621"/>
            <a:ext cx="4229100" cy="31793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26858" y="5334001"/>
            <a:ext cx="41885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Lupande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variety at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Kakuyu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farms: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ICRISAT staff</a:t>
            </a:r>
            <a:r>
              <a:rPr lang="x-non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822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874944"/>
              </p:ext>
            </p:extLst>
          </p:nvPr>
        </p:nvGraphicFramePr>
        <p:xfrm>
          <a:off x="848032" y="1371600"/>
          <a:ext cx="7543800" cy="3185322"/>
        </p:xfrm>
        <a:graphic>
          <a:graphicData uri="http://schemas.openxmlformats.org/drawingml/2006/table">
            <a:tbl>
              <a:tblPr firstRow="1" bandRow="1"/>
              <a:tblGrid>
                <a:gridCol w="1885950"/>
                <a:gridCol w="1838018"/>
                <a:gridCol w="1933882"/>
                <a:gridCol w="1885950"/>
              </a:tblGrid>
              <a:tr h="6037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Variety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Area planted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(ha)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Pod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yield(Ton)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Seed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Yield (Ton)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lumMod val="20000"/>
                        <a:lumOff val="80000"/>
                      </a:srgbClr>
                    </a:solidFill>
                  </a:tcPr>
                </a:tc>
              </a:tr>
              <a:tr h="3973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Wamusanga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1.2</a:t>
                      </a: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2.32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1.508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479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Lupande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1.24</a:t>
                      </a: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1.70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1.105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973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MGV 7</a:t>
                      </a: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0.87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0.20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0.130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973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MGV6</a:t>
                      </a: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0.4</a:t>
                      </a: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0.03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0.017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973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Wazitatu</a:t>
                      </a: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0.52</a:t>
                      </a: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0.24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0.156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34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Totals</a:t>
                      </a: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4.13</a:t>
                      </a: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4.49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2.916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4" marR="9524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3610587"/>
              </p:ext>
            </p:extLst>
          </p:nvPr>
        </p:nvGraphicFramePr>
        <p:xfrm>
          <a:off x="848032" y="5225499"/>
          <a:ext cx="7418439" cy="105161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472813"/>
                <a:gridCol w="2472813"/>
                <a:gridCol w="2472813"/>
              </a:tblGrid>
              <a:tr h="6763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Variety name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Area planted 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Seed </a:t>
                      </a:r>
                      <a:r>
                        <a:rPr lang="en-US" sz="240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Yield (Ton)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0" marB="0" anchor="ctr"/>
                </a:tc>
              </a:tr>
              <a:tr h="3706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n-US" sz="2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ICEAP</a:t>
                      </a:r>
                      <a:r>
                        <a:rPr lang="en-US" sz="2400" u="none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01514/15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0" marB="0"/>
                </a:tc>
              </a:tr>
            </a:tbl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35037" y="703023"/>
            <a:ext cx="7273925" cy="777078"/>
          </a:xfrm>
        </p:spPr>
        <p:txBody>
          <a:bodyPr/>
          <a:lstStyle/>
          <a:p>
            <a:pPr algn="l"/>
            <a:r>
              <a:rPr lang="en-US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Groundnut breeder seed </a:t>
            </a:r>
            <a:r>
              <a:rPr lang="en-US" alt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altLang="en-US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roduction: Area, Pod yield and Seed yield for 2015-2016</a:t>
            </a:r>
          </a:p>
        </p:txBody>
      </p:sp>
      <p:sp>
        <p:nvSpPr>
          <p:cNvPr id="3" name="Rectangle 2"/>
          <p:cNvSpPr/>
          <p:nvPr/>
        </p:nvSpPr>
        <p:spPr>
          <a:xfrm>
            <a:off x="769373" y="4793061"/>
            <a:ext cx="7575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Pigeon pea </a:t>
            </a:r>
            <a:r>
              <a:rPr lang="en-US" alt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breeder seed production</a:t>
            </a:r>
            <a:r>
              <a:rPr lang="en-US" alt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Area and Seed yield for 2015-2016</a:t>
            </a: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589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3744" y="1357890"/>
            <a:ext cx="4417143" cy="3061710"/>
          </a:xfrm>
        </p:spPr>
        <p:txBody>
          <a:bodyPr/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IITA planted 1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 of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soybean breeder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&amp;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ha of foundation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(Kafue) in Lusaka.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9" y="898521"/>
            <a:ext cx="4547419" cy="321627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59708" y="413692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Soybean Foundation seed multiplication at IITA site; Photo by Jeffrey Oliver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24581" y="4869763"/>
            <a:ext cx="9143999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However, </a:t>
            </a:r>
            <a:r>
              <a:rPr lang="en-US" sz="28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yield was drastically affected by </a:t>
            </a:r>
            <a:r>
              <a:rPr lang="en-US" sz="28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droughts experienced at the beginning of the rain season</a:t>
            </a:r>
            <a:r>
              <a:rPr lang="en-US" sz="28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total, about 2000 Kg was harvested.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endParaRPr lang="en-GB" sz="2800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07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914400"/>
            <a:ext cx="5572431" cy="2644651"/>
          </a:xfrm>
        </p:spPr>
        <p:txBody>
          <a:bodyPr/>
          <a:lstStyle/>
          <a:p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Furthermore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ZARI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Msekera planted breeder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Soybeans (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afue), </a:t>
            </a:r>
            <a:r>
              <a:rPr lang="en-US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Pigeonpea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Mwaianthualimi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Cowpeas (</a:t>
            </a:r>
            <a:r>
              <a:rPr lang="en-US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Namuseba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430" y="784350"/>
            <a:ext cx="3571567" cy="215305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572430" y="2955840"/>
            <a:ext cx="335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cowpea seed multiplication (Photo by Jeffrey OLIVER, IITA)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88549"/>
              </p:ext>
            </p:extLst>
          </p:nvPr>
        </p:nvGraphicFramePr>
        <p:xfrm>
          <a:off x="495300" y="3862680"/>
          <a:ext cx="8153400" cy="22570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85900"/>
                <a:gridCol w="2059057"/>
                <a:gridCol w="1890643"/>
                <a:gridCol w="2717800"/>
              </a:tblGrid>
              <a:tr h="579886">
                <a:tc gridSpan="2"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           Variety</a:t>
                      </a:r>
                      <a:endParaRPr lang="en-US" sz="20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Yield (Kg)</a:t>
                      </a:r>
                      <a:endParaRPr lang="en-US" sz="20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Area to be Planted(ha)</a:t>
                      </a:r>
                      <a:endParaRPr lang="en-US" sz="20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5798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Soybeans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Kafue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392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57988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Pigeonpea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Mwaianthualimi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214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39394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Cowpeas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Namuseba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116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790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06" y="685800"/>
            <a:ext cx="8839200" cy="1066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off-season multiplication of soybean and cowpea foundation seed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11843" y="2018561"/>
            <a:ext cx="90972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farmers have been selected, trained in legume seed multiplication and provided with inputs. </a:t>
            </a:r>
            <a:endParaRPr lang="en-US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farmer has planted a minimum area of about 0.25 ha. </a:t>
            </a:r>
            <a:endParaRPr lang="en-US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970231"/>
              </p:ext>
            </p:extLst>
          </p:nvPr>
        </p:nvGraphicFramePr>
        <p:xfrm>
          <a:off x="145025" y="3947893"/>
          <a:ext cx="88773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2743200"/>
                <a:gridCol w="27813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Crop</a:t>
                      </a:r>
                      <a:endParaRPr lang="en-US" sz="24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Area Planted (ha)</a:t>
                      </a:r>
                      <a:endParaRPr lang="en-US" sz="24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Yield</a:t>
                      </a:r>
                      <a:r>
                        <a:rPr lang="en-US" sz="2400" baseline="0" dirty="0" smtClean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estimate (T)</a:t>
                      </a:r>
                      <a:endParaRPr lang="en-US" sz="24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Soybeans (Kafue)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1.84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4.60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Cowpeas (</a:t>
                      </a: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Namuseba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1.81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1.81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16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838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Off-season seed multiplication; land preparation and planting underway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8800"/>
            <a:ext cx="4419600" cy="340994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28800"/>
            <a:ext cx="4572000" cy="3429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" y="5527919"/>
            <a:ext cx="82677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Fields belonging to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Lywell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Zimba and Esau Banda of Hoya camp in Lundazi and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Kampasa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 in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Mambwe respectively: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hoto by David Chisanga (IITA).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347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914400"/>
            <a:ext cx="4343400" cy="3657600"/>
          </a:xfrm>
        </p:spPr>
      </p:pic>
      <p:sp>
        <p:nvSpPr>
          <p:cNvPr id="5" name="Rectangle 4"/>
          <p:cNvSpPr/>
          <p:nvPr/>
        </p:nvSpPr>
        <p:spPr>
          <a:xfrm>
            <a:off x="41786" y="4865516"/>
            <a:ext cx="8568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 of water and land preparation by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Aklas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Banda of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Mangwe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Camp in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Chadiza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hoto by David Chisanga IITA.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7" y="951271"/>
            <a:ext cx="4351389" cy="362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7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133600"/>
            <a:ext cx="5791200" cy="1524000"/>
          </a:xfr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convex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pPr marL="0" indent="0" algn="ctr">
              <a:buNone/>
            </a:pP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Theme one 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</a:t>
            </a:r>
            <a:endParaRPr lang="en-US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99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991600" cy="99060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 Fast </a:t>
            </a:r>
            <a:r>
              <a:rPr lang="en-US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tracking the release of more </a:t>
            </a:r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pigeon pea </a:t>
            </a:r>
            <a:r>
              <a:rPr lang="en-US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varieties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09800"/>
            <a:ext cx="8763000" cy="4800600"/>
          </a:xfrm>
        </p:spPr>
        <p:txBody>
          <a:bodyPr/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ICRISAT provided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kg of each of the 5 test varieties for multi-location trials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Additionally,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through ZARI, 9 PVS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sites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planted in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Eastern province in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districts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supplement to the NPTs by SCCI. </a:t>
            </a: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of the test lines is promising in the 9 trial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sites.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622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7696200" cy="1219200"/>
          </a:xfrm>
        </p:spPr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2.0 Promotion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complimentary agronomic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1766"/>
            <a:ext cx="8991600" cy="4802833"/>
          </a:xfrm>
        </p:spPr>
        <p:txBody>
          <a:bodyPr/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farmers were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briefed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improved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agronomic technologies and aflatoxin mitigation measures for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groundnuts.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Emphasis was on;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Planting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the first effective rains</a:t>
            </a: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Planting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recommended planting spacing (10 cm apart between stations) and double row per ridge on ridges spaced 60 cm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apart etc.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060102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 Farmer </a:t>
            </a:r>
            <a:r>
              <a:rPr 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sensitization on groundnut production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081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501196"/>
              </p:ext>
            </p:extLst>
          </p:nvPr>
        </p:nvGraphicFramePr>
        <p:xfrm>
          <a:off x="0" y="762000"/>
          <a:ext cx="9143999" cy="58245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7275"/>
                <a:gridCol w="2477275"/>
                <a:gridCol w="1142577"/>
                <a:gridCol w="1523436"/>
                <a:gridCol w="1523436"/>
              </a:tblGrid>
              <a:tr h="3381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District</a:t>
                      </a:r>
                      <a:endParaRPr lang="en-US" sz="320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Camp/Village</a:t>
                      </a:r>
                      <a:endParaRPr lang="en-US" sz="320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Male</a:t>
                      </a:r>
                      <a:endParaRPr lang="en-US" sz="320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Female</a:t>
                      </a:r>
                      <a:endParaRPr lang="en-US" sz="320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lang="en-US" sz="3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rowSpan="7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 err="1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Chipata</a:t>
                      </a:r>
                      <a:endParaRPr lang="en-US" sz="3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Kamulaza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Chanje Khokwe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61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Chanje Vizenge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28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Chiparamba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61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Mtaya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26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34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Kalichero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26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Munoro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 err="1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Lundazi</a:t>
                      </a:r>
                      <a:endParaRPr lang="en-US" sz="3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Chasefu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Kapichila</a:t>
                      </a:r>
                      <a:endParaRPr lang="en-US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68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84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Mapala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38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Mthilakubili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Chimbilima village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37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 err="1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Katete</a:t>
                      </a:r>
                      <a:endParaRPr lang="en-US" sz="3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Vulamukoko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37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138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175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Chinkhome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49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74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67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Totals</a:t>
                      </a:r>
                      <a:endParaRPr lang="en-US" sz="3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204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482</a:t>
                      </a:r>
                      <a:endParaRPr lang="en-US" sz="32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686</a:t>
                      </a:r>
                      <a:endParaRPr lang="en-US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667000" y="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Farmer participation during sensitization meetings across districts and sites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477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75"/>
            <a:ext cx="8610600" cy="7620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 Demonstration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best agronomic practices for groundnut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06" y="1011290"/>
            <a:ext cx="5773994" cy="2751488"/>
          </a:xfrm>
        </p:spPr>
        <p:txBody>
          <a:bodyPr/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 seed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bank concept was used to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up-scale the best agronomic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practices such as double row planting per ridge.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pic>
        <p:nvPicPr>
          <p:cNvPr id="5" name="Picture 8" descr="Description: C:\Users\User\Pictures\102CANON\IMG_2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874859"/>
            <a:ext cx="3581400" cy="300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038" y="3799185"/>
            <a:ext cx="91267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4100 Kg of certified seed was supplied to the communities.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farmer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given 10 kg of seed on loan to pay back 20 Kg.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seed supplied benefited </a:t>
            </a:r>
            <a:r>
              <a:rPr lang="en-GB" sz="28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 men </a:t>
            </a: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GB" sz="28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288 women</a:t>
            </a: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across </a:t>
            </a:r>
            <a:r>
              <a:rPr lang="en-GB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project sites</a:t>
            </a:r>
            <a:r>
              <a:rPr lang="en-GB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114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763000" cy="9906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3.0 Support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companies to commercialize legume seed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690" y="2078901"/>
            <a:ext cx="8979310" cy="4419600"/>
          </a:xfrm>
        </p:spPr>
        <p:txBody>
          <a:bodyPr/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Linkages have been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established with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Afriseed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 Cargill for possible commercialization of legume seed production.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MOUs are currently being worked on to close the deal.  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Eastern Legume Seed Alliance has been formed to facilitate legume seed information sharing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909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52400"/>
            <a:ext cx="6781800" cy="6096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4.0 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Monitoring of crop 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development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257800"/>
          </a:xfrm>
        </p:spPr>
        <p:txBody>
          <a:bodyPr/>
          <a:lstStyle/>
          <a:p>
            <a:pPr algn="just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ZARI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Msekera and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ICRISAT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technicians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monitored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 and achievements across all project sites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January 2016.   </a:t>
            </a:r>
          </a:p>
          <a:p>
            <a:pPr algn="just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major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 observed was the impact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 onset of the rain and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erratic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nature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both,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affected planting time and poor crop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establishment.</a:t>
            </a:r>
          </a:p>
          <a:p>
            <a:pPr algn="just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 than 40 % of rains was received last season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97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16"/>
            <a:ext cx="8153400" cy="1676400"/>
          </a:xfrm>
        </p:spPr>
        <p:txBody>
          <a:bodyPr/>
          <a:lstStyle/>
          <a:p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5.0 Staff 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recruitment and office establishment at ZARI-</a:t>
            </a:r>
            <a:r>
              <a:rPr lang="en-GB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Msekera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800600"/>
          </a:xfrm>
        </p:spPr>
        <p:txBody>
          <a:bodyPr/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IITA has recruited 3 members of staff to assist in running project activities under theme one. 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office has been established at ZARI- Msekera Research station in Chipata.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545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686800" cy="565355"/>
          </a:xfrm>
        </p:spPr>
        <p:txBody>
          <a:bodyPr/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6.0 Improve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ZARI's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storage and irrigation facilities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55" y="1143000"/>
            <a:ext cx="8763000" cy="4800600"/>
          </a:xfrm>
        </p:spPr>
        <p:txBody>
          <a:bodyPr/>
          <a:lstStyle/>
          <a:p>
            <a:pPr algn="just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to improve irrigation system and storage facility at ZARI-Msekera is still underway and will possibly be accomplished by the end of this fiscal year. 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182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127" y="835316"/>
            <a:ext cx="6553199" cy="5334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Targets and Achievements for 2016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543240"/>
              </p:ext>
            </p:extLst>
          </p:nvPr>
        </p:nvGraphicFramePr>
        <p:xfrm>
          <a:off x="464127" y="1752600"/>
          <a:ext cx="7924800" cy="3078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84960"/>
                <a:gridCol w="1584960"/>
                <a:gridCol w="1584960"/>
                <a:gridCol w="1584960"/>
                <a:gridCol w="1584960"/>
              </a:tblGrid>
              <a:tr h="370840">
                <a:tc gridSpan="5">
                  <a:txBody>
                    <a:bodyPr/>
                    <a:lstStyle/>
                    <a:p>
                      <a:pPr marL="514350" indent="-514350"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en-GB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Support for production of breeder and foundation seeds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Target_</a:t>
                      </a:r>
                      <a:r>
                        <a:rPr lang="en-US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FY 2016</a:t>
                      </a:r>
                      <a:endParaRPr lang="en-US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Achievement</a:t>
                      </a:r>
                      <a:endParaRPr lang="en-US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Crop</a:t>
                      </a:r>
                      <a:endParaRPr lang="en-US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</a:t>
                      </a:r>
                      <a:r>
                        <a:rPr lang="en-US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seed (T)</a:t>
                      </a:r>
                      <a:endParaRPr lang="en-US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Foundation (T)</a:t>
                      </a:r>
                      <a:endParaRPr lang="en-US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Breeder</a:t>
                      </a:r>
                      <a:r>
                        <a:rPr lang="en-US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seed (T)</a:t>
                      </a:r>
                      <a:endParaRPr lang="en-US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Foundation (T)</a:t>
                      </a:r>
                      <a:endParaRPr lang="en-US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Soybean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0.39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2.0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Cowpea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Groundnut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1.4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Pigeon pea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411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3746744"/>
              </p:ext>
            </p:extLst>
          </p:nvPr>
        </p:nvGraphicFramePr>
        <p:xfrm>
          <a:off x="304800" y="1066800"/>
          <a:ext cx="8686802" cy="3962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15837"/>
                <a:gridCol w="2015837"/>
                <a:gridCol w="2327564"/>
                <a:gridCol w="2327564"/>
              </a:tblGrid>
              <a:tr h="304800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</a:t>
                      </a:r>
                      <a:r>
                        <a:rPr lang="en-GB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Times New Roman" panose="02020603050405020304" pitchFamily="18" charset="0"/>
                        </a:rPr>
                        <a:t> Promotion of complimentary agronomic practices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Target_FY 1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Achievement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600 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188 men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288 women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</a:tabLst>
                        <a:defRPr/>
                      </a:pPr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 Support seed companies to commercialize legume seed production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 Improve </a:t>
                      </a:r>
                      <a:r>
                        <a:rPr lang="en-US" sz="2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ZARI's</a:t>
                      </a: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storage and irrigation facilities</a:t>
                      </a:r>
                      <a:endParaRPr lang="en-US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Storage</a:t>
                      </a:r>
                      <a:endParaRPr lang="en-US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irrigation</a:t>
                      </a:r>
                      <a:endParaRPr lang="en-US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storage</a:t>
                      </a:r>
                      <a:endParaRPr lang="en-US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irrigation</a:t>
                      </a:r>
                      <a:endParaRPr lang="en-US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20T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2ha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underway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underway</a:t>
                      </a:r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64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52400"/>
            <a:ext cx="4876800" cy="609600"/>
          </a:xfrm>
        </p:spPr>
        <p:txBody>
          <a:bodyPr/>
          <a:lstStyle/>
          <a:p>
            <a:r>
              <a:rPr lang="en-US" sz="2800" b="1" dirty="0"/>
              <a:t>Project thematic </a:t>
            </a:r>
            <a:r>
              <a:rPr lang="en-US" sz="2800" b="1" dirty="0" smtClean="0"/>
              <a:t>objective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4800600"/>
          </a:xfrm>
        </p:spPr>
        <p:txBody>
          <a:bodyPr/>
          <a:lstStyle/>
          <a:p>
            <a:pPr algn="just"/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stimulate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commercialization and distribution of improved legume seeds by establishing a well-functioning pipeline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disseminate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varieties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Extension, IITA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ICRISAT, ZARI, seed companies, Community seed groups, &amp;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agro-dealers </a:t>
            </a:r>
          </a:p>
          <a:p>
            <a:pPr algn="just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 access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improved &amp; quality seed by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smallholder farmers. </a:t>
            </a:r>
          </a:p>
        </p:txBody>
      </p:sp>
    </p:spTree>
    <p:extLst>
      <p:ext uri="{BB962C8B-B14F-4D97-AF65-F5344CB8AC3E}">
        <p14:creationId xmlns:p14="http://schemas.microsoft.com/office/powerpoint/2010/main" val="115719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915400" cy="5334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Reasons for under-achievements  </a:t>
            </a:r>
            <a:endParaRPr lang="en-US" sz="28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800600"/>
          </a:xfrm>
        </p:spPr>
        <p:txBody>
          <a:bodyPr/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Severe drought at the beginning of the rain season affected plant germination as well as the crop performance . 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Inadequate or absence of both breeder and basic seed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Absence of staff on the ground at the beginning of the rain season.</a:t>
            </a: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85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763000" cy="46482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ore work to be done to ensure that enough foundation as well as certified seeds are multiplied.  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awareness campaigns, farmer training and demos need to be carried out as well. 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alliance (ELSA) &amp; partnerships with the private need sector need to be strengthened</a:t>
            </a:r>
          </a:p>
          <a:p>
            <a:pPr marL="0" indent="0">
              <a:buNone/>
            </a:pP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52400" y="838200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800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towards achieving the objective of the theme</a:t>
            </a:r>
            <a:endParaRPr lang="en-US" sz="2800" kern="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716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953000"/>
          </a:xfrm>
        </p:spPr>
        <p:txBody>
          <a:bodyPr/>
          <a:lstStyle/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Farmer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sensitization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meetings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helped to encourage farmers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receive project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and exercise ownership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farmers in the target districts are very excited and have shown interest to invest and participate in legume seed production. </a:t>
            </a:r>
          </a:p>
          <a:p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of a bait to provide seed loans encouraged farmers to use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bet agronomic practices. 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Alliance triggered interest as a Forum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05200" y="152400"/>
            <a:ext cx="3190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Lessons learned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489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71600"/>
            <a:ext cx="6705600" cy="14478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   H   E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N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D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3657600"/>
            <a:ext cx="563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j-ea"/>
                <a:cs typeface="Arial"/>
              </a:rPr>
              <a:t>THANK YOU FOR YOUR ATTENTION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633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4724400" cy="538843"/>
          </a:xfrm>
        </p:spPr>
        <p:txBody>
          <a:bodyPr/>
          <a:lstStyle/>
          <a:p>
            <a:r>
              <a:rPr lang="en-GB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Implementers 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15143"/>
            <a:ext cx="5791200" cy="4800600"/>
          </a:xfrm>
        </p:spPr>
        <p:txBody>
          <a:bodyPr/>
          <a:lstStyle/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IITA -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 institution </a:t>
            </a:r>
            <a:endParaRPr lang="en-GB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Partners for theme 1</a:t>
            </a:r>
          </a:p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ICRISAT</a:t>
            </a:r>
          </a:p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ZARI</a:t>
            </a:r>
          </a:p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SCCI</a:t>
            </a:r>
          </a:p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companies</a:t>
            </a:r>
          </a:p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Private seed growers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138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57400"/>
            <a:ext cx="7010400" cy="1447800"/>
          </a:xfr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  <a:softEdge rad="127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cene3d>
              <a:camera prst="perspectiveFront"/>
              <a:lightRig rig="threePt" dir="t"/>
            </a:scene3d>
          </a:bodyPr>
          <a:lstStyle/>
          <a:p>
            <a:r>
              <a:rPr 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progress </a:t>
            </a:r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_2016</a:t>
            </a:r>
            <a:endParaRPr 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6463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0"/>
            <a:ext cx="8991600" cy="4724400"/>
          </a:xfrm>
        </p:spPr>
        <p:txBody>
          <a:bodyPr/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for production of breeder and foundation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Promote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of complimentary agronomic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practices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Catalyse  seed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companies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commercialize legume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832887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Theme one: main activities carried out</a:t>
            </a:r>
            <a:endParaRPr lang="en-US" sz="28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15400" cy="5410200"/>
          </a:xfrm>
        </p:spPr>
        <p:txBody>
          <a:bodyPr/>
          <a:lstStyle/>
          <a:p>
            <a:pPr marL="514350" indent="-514350" algn="just">
              <a:spcAft>
                <a:spcPts val="1200"/>
              </a:spcAft>
              <a:buFont typeface="+mj-lt"/>
              <a:buAutoNum type="arabicPeriod" startAt="4"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Monitoring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of crop development across project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sites.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spcAft>
                <a:spcPts val="1200"/>
              </a:spcAft>
              <a:buFont typeface="+mj-lt"/>
              <a:buAutoNum type="arabicPeriod" startAt="4"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S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taff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recruitment and office establishment at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ZARI-Msekera.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 startAt="4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ZARI's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storage and irrigation facilities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671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991600" cy="5486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guide the achievements of targets, seed roadmaps were developed for groundnut, 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pigeon pea,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soybean and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cowpea. </a:t>
            </a:r>
          </a:p>
          <a:p>
            <a:pPr>
              <a:lnSpc>
                <a:spcPct val="150000"/>
              </a:lnSpc>
            </a:pP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the end of year one,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1.4T of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groundnut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(table a)and 0.5T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pigeon pea (table b)breeder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shall be produced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990600"/>
            <a:ext cx="7391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200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 </a:t>
            </a:r>
            <a:r>
              <a:rPr lang="en-GB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Development of seed roadmaps</a:t>
            </a:r>
            <a:endParaRPr lang="en-GB" sz="3200" kern="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-105668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for production of breeder and foundation seeds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1376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3886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soybean,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breeder seed and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10T (table c) of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foundation seeds will be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produced</a:t>
            </a:r>
          </a:p>
          <a:p>
            <a:pPr>
              <a:lnSpc>
                <a:spcPct val="150000"/>
              </a:lnSpc>
            </a:pP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cowpea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1T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breeder seed and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2T table c) of </a:t>
            </a:r>
            <a:r>
              <a:rPr lang="en-GB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foundation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will be produced.  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51324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2067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ITA Powerpoint template22">
  <a:themeElements>
    <a:clrScheme name="IITA Powerpoint template2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ITA Powerpoint template2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IITA Powerpoint template2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TA Powerpoint template2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TA Powerpoint template2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TA Powerpoint template2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TA Powerpoint template2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TA Powerpoint template2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TA Powerpoint template2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TA Powerpoint template2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TA Powerpoint template2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TA Powerpoint template2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TA Powerpoint template2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TA Powerpoint template2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24118</TotalTime>
  <Words>1705</Words>
  <Application>Microsoft Office PowerPoint</Application>
  <PresentationFormat>On-screen Show (4:3)</PresentationFormat>
  <Paragraphs>505</Paragraphs>
  <Slides>33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IITA Powerpoint template22</vt:lpstr>
      <vt:lpstr>Bitmap Image</vt:lpstr>
      <vt:lpstr>PowerPoint Presentation</vt:lpstr>
      <vt:lpstr>PowerPoint Presentation</vt:lpstr>
      <vt:lpstr>Project thematic objective</vt:lpstr>
      <vt:lpstr>Implementers </vt:lpstr>
      <vt:lpstr>Summary of progress _2016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1.2 Breeder seed production </vt:lpstr>
      <vt:lpstr>Groundnut breeder seed production: Area, Pod yield and Seed yield for 2015-2016</vt:lpstr>
      <vt:lpstr>PowerPoint Presentation</vt:lpstr>
      <vt:lpstr>PowerPoint Presentation</vt:lpstr>
      <vt:lpstr>PowerPoint Presentation</vt:lpstr>
      <vt:lpstr>Off-season seed multiplication; land preparation and planting underway</vt:lpstr>
      <vt:lpstr>PowerPoint Presentation</vt:lpstr>
      <vt:lpstr>1.3 Fast tracking the release of more pigeon pea varieties</vt:lpstr>
      <vt:lpstr>2.0 Promotion of complimentary agronomic practices</vt:lpstr>
      <vt:lpstr>PowerPoint Presentation</vt:lpstr>
      <vt:lpstr>2.2 Demonstration of best agronomic practices for groundnut </vt:lpstr>
      <vt:lpstr>3.0 Support seed companies to commercialize legume seed production</vt:lpstr>
      <vt:lpstr>4.0 Monitoring of crop development</vt:lpstr>
      <vt:lpstr>5.0 Staff recruitment and office establishment at ZARI-Msekera</vt:lpstr>
      <vt:lpstr>6.0 Improve ZARI's storage and irrigation facilities </vt:lpstr>
      <vt:lpstr>Targets and Achievements for 2016</vt:lpstr>
      <vt:lpstr>PowerPoint Presentation</vt:lpstr>
      <vt:lpstr>Reasons for under-achievements  </vt:lpstr>
      <vt:lpstr>PowerPoint Presentation</vt:lpstr>
      <vt:lpstr>PowerPoint Presentation</vt:lpstr>
      <vt:lpstr>T    H   E             N             D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Cassava research progress work in the region in 2012/13-2013/14</dc:title>
  <dc:creator>Chisanga</dc:creator>
  <cp:lastModifiedBy>Odhong, Jonathan (IITA)</cp:lastModifiedBy>
  <cp:revision>277</cp:revision>
  <dcterms:modified xsi:type="dcterms:W3CDTF">2016-09-08T14:55:45Z</dcterms:modified>
</cp:coreProperties>
</file>